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Germany" TargetMode="External"/><Relationship Id="rId2" Type="http://schemas.openxmlformats.org/officeDocument/2006/relationships/hyperlink" Target="https://en.wikipedia.org/wiki/Ferdinand_T%C3%B6nnies" TargetMode="External"/><Relationship Id="rId1" Type="http://schemas.openxmlformats.org/officeDocument/2006/relationships/slideLayout" Target="../slideLayouts/slideLayout1.xml"/><Relationship Id="rId4" Type="http://schemas.openxmlformats.org/officeDocument/2006/relationships/hyperlink" Target="https://en.wikipedia.org/wiki/Sociolog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7127" y="798490"/>
            <a:ext cx="9762186" cy="3252346"/>
          </a:xfrm>
        </p:spPr>
        <p:txBody>
          <a:bodyPr/>
          <a:lstStyle/>
          <a:p>
            <a:r>
              <a:rPr lang="en-US" dirty="0">
                <a:solidFill>
                  <a:srgbClr val="000000"/>
                </a:solidFill>
                <a:latin typeface="Linux Libertine"/>
              </a:rPr>
              <a:t>Gemeinschaft and </a:t>
            </a:r>
            <a:r>
              <a:rPr lang="en-US" dirty="0" err="1">
                <a:solidFill>
                  <a:srgbClr val="000000"/>
                </a:solidFill>
                <a:latin typeface="Linux Libertine"/>
              </a:rPr>
              <a:t>Gesellschaft</a:t>
            </a:r>
            <a:r>
              <a:rPr lang="en-US" sz="6000" dirty="0">
                <a:solidFill>
                  <a:srgbClr val="000000"/>
                </a:solidFill>
                <a:latin typeface="Linux Libertine"/>
              </a:rPr>
              <a:t/>
            </a:r>
            <a:br>
              <a:rPr lang="en-US" sz="6000" dirty="0">
                <a:solidFill>
                  <a:srgbClr val="000000"/>
                </a:solidFill>
                <a:latin typeface="Linux Libertine"/>
              </a:rPr>
            </a:br>
            <a:endParaRPr lang="en-US" sz="6000" dirty="0"/>
          </a:p>
        </p:txBody>
      </p:sp>
      <p:sp>
        <p:nvSpPr>
          <p:cNvPr id="3" name="Subtitle 2"/>
          <p:cNvSpPr>
            <a:spLocks noGrp="1"/>
          </p:cNvSpPr>
          <p:nvPr>
            <p:ph type="subTitle" idx="1"/>
          </p:nvPr>
        </p:nvSpPr>
        <p:spPr>
          <a:xfrm>
            <a:off x="1507067" y="3374265"/>
            <a:ext cx="6349046" cy="1773467"/>
          </a:xfrm>
        </p:spPr>
        <p:txBody>
          <a:bodyPr>
            <a:noAutofit/>
          </a:bodyPr>
          <a:lstStyle/>
          <a:p>
            <a:pPr algn="ctr"/>
            <a:r>
              <a:rPr lang="en-US" sz="3600" dirty="0">
                <a:solidFill>
                  <a:schemeClr val="tx1"/>
                </a:solidFill>
                <a:latin typeface="Arial" panose="020B0604020202020204" pitchFamily="34" charset="0"/>
              </a:rPr>
              <a:t> </a:t>
            </a:r>
            <a:r>
              <a:rPr lang="en-US" sz="3600" dirty="0" smtClean="0">
                <a:solidFill>
                  <a:schemeClr val="tx1"/>
                </a:solidFill>
                <a:latin typeface="Arial" panose="020B0604020202020204" pitchFamily="34" charset="0"/>
              </a:rPr>
              <a:t>by</a:t>
            </a:r>
          </a:p>
          <a:p>
            <a:pPr algn="ctr"/>
            <a:r>
              <a:rPr lang="en-US" sz="3600" u="sng" dirty="0" smtClean="0">
                <a:solidFill>
                  <a:schemeClr val="tx1"/>
                </a:solidFill>
                <a:latin typeface="Arial" panose="020B0604020202020204" pitchFamily="34" charset="0"/>
                <a:hlinkClick r:id="rId2"/>
              </a:rPr>
              <a:t>Ferdinand </a:t>
            </a:r>
            <a:r>
              <a:rPr lang="en-US" sz="3600" u="sng" dirty="0" err="1" smtClean="0">
                <a:solidFill>
                  <a:schemeClr val="tx1"/>
                </a:solidFill>
                <a:latin typeface="Arial" panose="020B0604020202020204" pitchFamily="34" charset="0"/>
                <a:hlinkClick r:id="rId2"/>
              </a:rPr>
              <a:t>Tönnies</a:t>
            </a:r>
            <a:r>
              <a:rPr lang="en-US" sz="3600" u="sng" dirty="0" smtClean="0">
                <a:solidFill>
                  <a:schemeClr val="tx1"/>
                </a:solidFill>
                <a:latin typeface="Arial" panose="020B0604020202020204" pitchFamily="34" charset="0"/>
              </a:rPr>
              <a:t> (</a:t>
            </a:r>
            <a:r>
              <a:rPr lang="en-US" sz="3600" dirty="0" smtClean="0">
                <a:solidFill>
                  <a:schemeClr val="tx1"/>
                </a:solidFill>
                <a:latin typeface="Arial" panose="020B0604020202020204" pitchFamily="34" charset="0"/>
                <a:hlinkClick r:id="rId3" tooltip="Germany"/>
              </a:rPr>
              <a:t>German</a:t>
            </a:r>
            <a:r>
              <a:rPr lang="en-US" sz="3600" dirty="0">
                <a:solidFill>
                  <a:schemeClr val="tx1"/>
                </a:solidFill>
                <a:latin typeface="Arial" panose="020B0604020202020204" pitchFamily="34" charset="0"/>
              </a:rPr>
              <a:t> </a:t>
            </a:r>
            <a:r>
              <a:rPr lang="en-US" sz="3600" dirty="0" smtClean="0">
                <a:solidFill>
                  <a:schemeClr val="tx1"/>
                </a:solidFill>
                <a:latin typeface="Arial" panose="020B0604020202020204" pitchFamily="34" charset="0"/>
                <a:hlinkClick r:id="rId4" tooltip="Sociology"/>
              </a:rPr>
              <a:t>sociologist</a:t>
            </a:r>
            <a:r>
              <a:rPr lang="en-US" sz="3600" dirty="0" smtClean="0">
                <a:solidFill>
                  <a:schemeClr val="tx1"/>
                </a:solidFill>
                <a:latin typeface="Arial" panose="020B0604020202020204" pitchFamily="34" charset="0"/>
              </a:rPr>
              <a:t>)</a:t>
            </a:r>
            <a:endParaRPr lang="en-US" sz="3600" dirty="0">
              <a:solidFill>
                <a:schemeClr val="tx1"/>
              </a:solidFill>
            </a:endParaRPr>
          </a:p>
        </p:txBody>
      </p:sp>
    </p:spTree>
    <p:extLst>
      <p:ext uri="{BB962C8B-B14F-4D97-AF65-F5344CB8AC3E}">
        <p14:creationId xmlns:p14="http://schemas.microsoft.com/office/powerpoint/2010/main" val="14605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70456"/>
            <a:ext cx="11016683" cy="6272011"/>
          </a:xfrm>
        </p:spPr>
        <p:txBody>
          <a:bodyPr>
            <a:noAutofit/>
          </a:bodyPr>
          <a:lstStyle/>
          <a:p>
            <a:pPr algn="just"/>
            <a:r>
              <a:rPr lang="en-US" sz="4000" dirty="0">
                <a:solidFill>
                  <a:schemeClr val="tx1"/>
                </a:solidFill>
                <a:latin typeface="Arial" panose="020B0604020202020204" pitchFamily="34" charset="0"/>
              </a:rPr>
              <a:t>According to the dichotomy, </a:t>
            </a:r>
            <a:r>
              <a:rPr lang="en-US" sz="4000" u="sng" dirty="0">
                <a:solidFill>
                  <a:srgbClr val="FF0000"/>
                </a:solidFill>
                <a:latin typeface="Arial" panose="020B0604020202020204" pitchFamily="34" charset="0"/>
              </a:rPr>
              <a:t>social ties can be categorized, on one hand, as belonging to </a:t>
            </a:r>
            <a:r>
              <a:rPr lang="en-US" sz="4000" u="sng" dirty="0" smtClean="0">
                <a:solidFill>
                  <a:srgbClr val="FF0000"/>
                </a:solidFill>
                <a:latin typeface="Arial" panose="020B0604020202020204" pitchFamily="34" charset="0"/>
              </a:rPr>
              <a:t>personal social interactions, </a:t>
            </a:r>
            <a:r>
              <a:rPr lang="en-US" sz="4000" u="sng" dirty="0">
                <a:solidFill>
                  <a:srgbClr val="FF0000"/>
                </a:solidFill>
                <a:latin typeface="Arial" panose="020B0604020202020204" pitchFamily="34" charset="0"/>
              </a:rPr>
              <a:t>and the roles, values, and beliefs based on such </a:t>
            </a:r>
            <a:r>
              <a:rPr lang="en-US" sz="4000" u="sng" dirty="0" smtClean="0">
                <a:solidFill>
                  <a:srgbClr val="FF0000"/>
                </a:solidFill>
                <a:latin typeface="Arial" panose="020B0604020202020204" pitchFamily="34" charset="0"/>
              </a:rPr>
              <a:t>interactions (Gemeinschaft) German</a:t>
            </a:r>
            <a:r>
              <a:rPr lang="en-US" sz="4000" u="sng" dirty="0">
                <a:solidFill>
                  <a:srgbClr val="FF0000"/>
                </a:solidFill>
                <a:latin typeface="Arial" panose="020B0604020202020204" pitchFamily="34" charset="0"/>
              </a:rPr>
              <a:t>, commonly translated as </a:t>
            </a:r>
            <a:r>
              <a:rPr lang="en-US" sz="4000" u="sng" dirty="0" smtClean="0">
                <a:solidFill>
                  <a:srgbClr val="FF0000"/>
                </a:solidFill>
                <a:latin typeface="Arial" panose="020B0604020202020204" pitchFamily="34" charset="0"/>
              </a:rPr>
              <a:t>“community"), </a:t>
            </a:r>
            <a:r>
              <a:rPr lang="en-US" sz="4000" dirty="0">
                <a:solidFill>
                  <a:schemeClr val="tx1"/>
                </a:solidFill>
                <a:latin typeface="Arial" panose="020B0604020202020204" pitchFamily="34" charset="0"/>
              </a:rPr>
              <a:t>or on </a:t>
            </a:r>
            <a:r>
              <a:rPr lang="en-US" sz="4000" u="sng" dirty="0">
                <a:solidFill>
                  <a:schemeClr val="tx1"/>
                </a:solidFill>
                <a:latin typeface="Arial" panose="020B0604020202020204" pitchFamily="34" charset="0"/>
              </a:rPr>
              <a:t>the </a:t>
            </a:r>
            <a:r>
              <a:rPr lang="en-US" sz="4000" u="sng" dirty="0">
                <a:solidFill>
                  <a:srgbClr val="002060"/>
                </a:solidFill>
                <a:latin typeface="Arial" panose="020B0604020202020204" pitchFamily="34" charset="0"/>
              </a:rPr>
              <a:t>other hand as belonging to indirect interactions, impersonal roles, formal values, and beliefs based on such </a:t>
            </a:r>
            <a:r>
              <a:rPr lang="en-US" sz="4000" u="sng" dirty="0" smtClean="0">
                <a:solidFill>
                  <a:srgbClr val="002060"/>
                </a:solidFill>
                <a:latin typeface="Arial" panose="020B0604020202020204" pitchFamily="34" charset="0"/>
              </a:rPr>
              <a:t>interactions (</a:t>
            </a:r>
            <a:r>
              <a:rPr lang="en-US" sz="4000" u="sng" dirty="0" err="1" smtClean="0">
                <a:solidFill>
                  <a:srgbClr val="002060"/>
                </a:solidFill>
                <a:latin typeface="Arial" panose="020B0604020202020204" pitchFamily="34" charset="0"/>
              </a:rPr>
              <a:t>Gesellschaft</a:t>
            </a:r>
            <a:r>
              <a:rPr lang="en-US" sz="4000" u="sng" dirty="0" smtClean="0">
                <a:solidFill>
                  <a:srgbClr val="002060"/>
                </a:solidFill>
                <a:latin typeface="Arial" panose="020B0604020202020204" pitchFamily="34" charset="0"/>
              </a:rPr>
              <a:t>, </a:t>
            </a:r>
            <a:r>
              <a:rPr lang="en-US" sz="4000" u="sng" dirty="0">
                <a:solidFill>
                  <a:srgbClr val="002060"/>
                </a:solidFill>
                <a:latin typeface="Arial" panose="020B0604020202020204" pitchFamily="34" charset="0"/>
              </a:rPr>
              <a:t>German, commonly translated as </a:t>
            </a:r>
            <a:r>
              <a:rPr lang="en-US" sz="4000" u="sng" dirty="0" smtClean="0">
                <a:solidFill>
                  <a:srgbClr val="002060"/>
                </a:solidFill>
                <a:latin typeface="Arial" panose="020B0604020202020204" pitchFamily="34" charset="0"/>
              </a:rPr>
              <a:t>“society").</a:t>
            </a:r>
            <a:endParaRPr lang="en-US" sz="4000" u="sng" dirty="0">
              <a:solidFill>
                <a:srgbClr val="002060"/>
              </a:solidFill>
            </a:endParaRPr>
          </a:p>
        </p:txBody>
      </p:sp>
    </p:spTree>
    <p:extLst>
      <p:ext uri="{BB962C8B-B14F-4D97-AF65-F5344CB8AC3E}">
        <p14:creationId xmlns:p14="http://schemas.microsoft.com/office/powerpoint/2010/main" val="1258814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smtClean="0">
                <a:solidFill>
                  <a:srgbClr val="222222"/>
                </a:solidFill>
                <a:latin typeface="Arial" panose="020B0604020202020204" pitchFamily="34" charset="0"/>
              </a:rPr>
              <a:t>The </a:t>
            </a:r>
            <a:r>
              <a:rPr lang="en-US" sz="2800" dirty="0">
                <a:solidFill>
                  <a:srgbClr val="222222"/>
                </a:solidFill>
                <a:latin typeface="Arial" panose="020B0604020202020204" pitchFamily="34" charset="0"/>
              </a:rPr>
              <a:t>first edition was published in 1887 with the subtitle "Treatise on Communism and Socialism as Empirical Patterns of Culture”</a:t>
            </a:r>
            <a:endParaRPr lang="en-US" sz="2800" dirty="0"/>
          </a:p>
          <a:p>
            <a:pPr algn="just"/>
            <a:r>
              <a:rPr lang="en-US" sz="2800" dirty="0" smtClean="0">
                <a:solidFill>
                  <a:srgbClr val="222222"/>
                </a:solidFill>
                <a:latin typeface="Arial" panose="020B0604020202020204" pitchFamily="34" charset="0"/>
              </a:rPr>
              <a:t>The </a:t>
            </a:r>
            <a:r>
              <a:rPr lang="en-US" sz="2800" dirty="0">
                <a:solidFill>
                  <a:srgbClr val="222222"/>
                </a:solidFill>
                <a:latin typeface="Arial" panose="020B0604020202020204" pitchFamily="34" charset="0"/>
              </a:rPr>
              <a:t>second edition, published in 1912, of the work in which </a:t>
            </a:r>
            <a:r>
              <a:rPr lang="en-US" sz="2800" dirty="0" err="1">
                <a:solidFill>
                  <a:srgbClr val="222222"/>
                </a:solidFill>
                <a:latin typeface="Arial" panose="020B0604020202020204" pitchFamily="34" charset="0"/>
              </a:rPr>
              <a:t>Tönnies</a:t>
            </a:r>
            <a:r>
              <a:rPr lang="en-US" sz="2800" dirty="0">
                <a:solidFill>
                  <a:srgbClr val="222222"/>
                </a:solidFill>
                <a:latin typeface="Arial" panose="020B0604020202020204" pitchFamily="34" charset="0"/>
              </a:rPr>
              <a:t> further promoted the </a:t>
            </a:r>
            <a:r>
              <a:rPr lang="en-US" sz="2800" dirty="0" smtClean="0">
                <a:solidFill>
                  <a:srgbClr val="222222"/>
                </a:solidFill>
                <a:latin typeface="Arial" panose="020B0604020202020204" pitchFamily="34" charset="0"/>
              </a:rPr>
              <a:t>concepts</a:t>
            </a:r>
            <a:endParaRPr lang="en-US" sz="2800" dirty="0"/>
          </a:p>
        </p:txBody>
      </p:sp>
    </p:spTree>
    <p:extLst>
      <p:ext uri="{BB962C8B-B14F-4D97-AF65-F5344CB8AC3E}">
        <p14:creationId xmlns:p14="http://schemas.microsoft.com/office/powerpoint/2010/main" val="444789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1"/>
            <a:ext cx="10939411" cy="6041362"/>
          </a:xfrm>
        </p:spPr>
        <p:txBody>
          <a:bodyPr>
            <a:normAutofit/>
          </a:bodyPr>
          <a:lstStyle/>
          <a:p>
            <a:pPr algn="just"/>
            <a:r>
              <a:rPr lang="en-US" sz="3200" dirty="0">
                <a:solidFill>
                  <a:srgbClr val="222222"/>
                </a:solidFill>
                <a:latin typeface="Arial" panose="020B0604020202020204" pitchFamily="34" charset="0"/>
              </a:rPr>
              <a:t>The concepts </a:t>
            </a:r>
            <a:r>
              <a:rPr lang="en-US" sz="3200" i="1" dirty="0">
                <a:solidFill>
                  <a:srgbClr val="222222"/>
                </a:solidFill>
                <a:latin typeface="Arial" panose="020B0604020202020204" pitchFamily="34" charset="0"/>
              </a:rPr>
              <a:t>Gemeinschaft</a:t>
            </a:r>
            <a:r>
              <a:rPr lang="en-US" sz="3200" dirty="0">
                <a:solidFill>
                  <a:srgbClr val="222222"/>
                </a:solidFill>
                <a:latin typeface="Arial" panose="020B0604020202020204" pitchFamily="34" charset="0"/>
              </a:rPr>
              <a:t> and </a:t>
            </a:r>
            <a:r>
              <a:rPr lang="en-US" sz="3200" i="1" dirty="0" err="1">
                <a:solidFill>
                  <a:srgbClr val="222222"/>
                </a:solidFill>
                <a:latin typeface="Arial" panose="020B0604020202020204" pitchFamily="34" charset="0"/>
              </a:rPr>
              <a:t>Gesellschaft</a:t>
            </a:r>
            <a:r>
              <a:rPr lang="en-US" sz="3200" dirty="0">
                <a:solidFill>
                  <a:srgbClr val="222222"/>
                </a:solidFill>
                <a:latin typeface="Arial" panose="020B0604020202020204" pitchFamily="34" charset="0"/>
              </a:rPr>
              <a:t> were also used by Max Weber in </a:t>
            </a:r>
            <a:r>
              <a:rPr lang="en-US" sz="3200" i="1" dirty="0">
                <a:solidFill>
                  <a:srgbClr val="222222"/>
                </a:solidFill>
                <a:latin typeface="Arial" panose="020B0604020202020204" pitchFamily="34" charset="0"/>
              </a:rPr>
              <a:t>Economy and Society</a:t>
            </a:r>
            <a:r>
              <a:rPr lang="en-US" sz="3200" dirty="0">
                <a:solidFill>
                  <a:srgbClr val="222222"/>
                </a:solidFill>
                <a:latin typeface="Arial" panose="020B0604020202020204" pitchFamily="34" charset="0"/>
              </a:rPr>
              <a:t>, which was first published in 1921. </a:t>
            </a:r>
            <a:endParaRPr lang="en-US" sz="3200" dirty="0" smtClean="0">
              <a:solidFill>
                <a:srgbClr val="222222"/>
              </a:solidFill>
              <a:latin typeface="Arial" panose="020B0604020202020204" pitchFamily="34" charset="0"/>
            </a:endParaRPr>
          </a:p>
          <a:p>
            <a:pPr algn="just"/>
            <a:endParaRPr lang="en-US" sz="3200" dirty="0" smtClean="0">
              <a:solidFill>
                <a:srgbClr val="222222"/>
              </a:solidFill>
              <a:latin typeface="Arial" panose="020B0604020202020204" pitchFamily="34" charset="0"/>
            </a:endParaRPr>
          </a:p>
          <a:p>
            <a:pPr algn="just"/>
            <a:r>
              <a:rPr lang="en-US" sz="3200" dirty="0" smtClean="0">
                <a:solidFill>
                  <a:srgbClr val="222222"/>
                </a:solidFill>
                <a:latin typeface="Arial" panose="020B0604020202020204" pitchFamily="34" charset="0"/>
              </a:rPr>
              <a:t>Weber </a:t>
            </a:r>
            <a:r>
              <a:rPr lang="en-US" sz="3200" dirty="0">
                <a:solidFill>
                  <a:srgbClr val="222222"/>
                </a:solidFill>
                <a:latin typeface="Arial" panose="020B0604020202020204" pitchFamily="34" charset="0"/>
              </a:rPr>
              <a:t>wrote in direct response to </a:t>
            </a:r>
            <a:r>
              <a:rPr lang="en-US" sz="3200" dirty="0" err="1">
                <a:solidFill>
                  <a:srgbClr val="222222"/>
                </a:solidFill>
                <a:latin typeface="Arial" panose="020B0604020202020204" pitchFamily="34" charset="0"/>
              </a:rPr>
              <a:t>Tönnies</a:t>
            </a:r>
            <a:r>
              <a:rPr lang="en-US" sz="3200" dirty="0" smtClean="0">
                <a:solidFill>
                  <a:srgbClr val="222222"/>
                </a:solidFill>
                <a:latin typeface="Arial" panose="020B0604020202020204" pitchFamily="34" charset="0"/>
              </a:rPr>
              <a:t>,</a:t>
            </a:r>
            <a:r>
              <a:rPr lang="en-US" sz="3200" dirty="0">
                <a:solidFill>
                  <a:srgbClr val="222222"/>
                </a:solidFill>
                <a:latin typeface="Arial" panose="020B0604020202020204" pitchFamily="34" charset="0"/>
              </a:rPr>
              <a:t> and argued that </a:t>
            </a:r>
            <a:r>
              <a:rPr lang="en-US" sz="3200" i="1" dirty="0">
                <a:solidFill>
                  <a:srgbClr val="222222"/>
                </a:solidFill>
                <a:latin typeface="Arial" panose="020B0604020202020204" pitchFamily="34" charset="0"/>
              </a:rPr>
              <a:t>Gemeinschaft</a:t>
            </a:r>
            <a:r>
              <a:rPr lang="en-US" sz="3200" dirty="0">
                <a:solidFill>
                  <a:srgbClr val="222222"/>
                </a:solidFill>
                <a:latin typeface="Arial" panose="020B0604020202020204" pitchFamily="34" charset="0"/>
              </a:rPr>
              <a:t> is rooted in a "subjective feeling" that may be "</a:t>
            </a:r>
            <a:r>
              <a:rPr lang="en-US" sz="3200" dirty="0" err="1">
                <a:solidFill>
                  <a:srgbClr val="222222"/>
                </a:solidFill>
                <a:latin typeface="Arial" panose="020B0604020202020204" pitchFamily="34" charset="0"/>
              </a:rPr>
              <a:t>affectual</a:t>
            </a:r>
            <a:r>
              <a:rPr lang="en-US" sz="3200" dirty="0">
                <a:solidFill>
                  <a:srgbClr val="222222"/>
                </a:solidFill>
                <a:latin typeface="Arial" panose="020B0604020202020204" pitchFamily="34" charset="0"/>
              </a:rPr>
              <a:t> or traditional". </a:t>
            </a:r>
            <a:r>
              <a:rPr lang="en-US" sz="3200" i="1" dirty="0" err="1">
                <a:solidFill>
                  <a:srgbClr val="222222"/>
                </a:solidFill>
                <a:latin typeface="Arial" panose="020B0604020202020204" pitchFamily="34" charset="0"/>
              </a:rPr>
              <a:t>Gesellschaft</a:t>
            </a:r>
            <a:r>
              <a:rPr lang="en-US" sz="3200" dirty="0">
                <a:solidFill>
                  <a:srgbClr val="222222"/>
                </a:solidFill>
                <a:latin typeface="Arial" panose="020B0604020202020204" pitchFamily="34" charset="0"/>
              </a:rPr>
              <a:t>-based relationships, according to Weber, are rooted in "rational agreement by mutual consent", the best example of which is a commercial contract. </a:t>
            </a:r>
            <a:endParaRPr lang="en-US" sz="3200" dirty="0" smtClean="0">
              <a:solidFill>
                <a:srgbClr val="222222"/>
              </a:solidFill>
              <a:latin typeface="Arial" panose="020B0604020202020204" pitchFamily="34" charset="0"/>
            </a:endParaRPr>
          </a:p>
        </p:txBody>
      </p:sp>
    </p:spTree>
    <p:extLst>
      <p:ext uri="{BB962C8B-B14F-4D97-AF65-F5344CB8AC3E}">
        <p14:creationId xmlns:p14="http://schemas.microsoft.com/office/powerpoint/2010/main" val="1171012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200" dirty="0">
                <a:solidFill>
                  <a:srgbClr val="222222"/>
                </a:solidFill>
                <a:latin typeface="Arial" panose="020B0604020202020204" pitchFamily="34" charset="0"/>
              </a:rPr>
              <a:t>In a review of </a:t>
            </a:r>
            <a:r>
              <a:rPr lang="en-US" sz="3200" dirty="0" err="1">
                <a:solidFill>
                  <a:srgbClr val="222222"/>
                </a:solidFill>
                <a:latin typeface="Arial" panose="020B0604020202020204" pitchFamily="34" charset="0"/>
              </a:rPr>
              <a:t>Tönnies</a:t>
            </a:r>
            <a:r>
              <a:rPr lang="en-US" sz="3200" dirty="0">
                <a:solidFill>
                  <a:srgbClr val="222222"/>
                </a:solidFill>
                <a:latin typeface="Arial" panose="020B0604020202020204" pitchFamily="34" charset="0"/>
              </a:rPr>
              <a:t>' book in 1889, Durkheim interpreted </a:t>
            </a:r>
            <a:r>
              <a:rPr lang="en-US" sz="3200" i="1" dirty="0">
                <a:solidFill>
                  <a:srgbClr val="222222"/>
                </a:solidFill>
                <a:latin typeface="Arial" panose="020B0604020202020204" pitchFamily="34" charset="0"/>
              </a:rPr>
              <a:t>Gemeinschaft</a:t>
            </a:r>
            <a:r>
              <a:rPr lang="en-US" sz="3200" dirty="0">
                <a:solidFill>
                  <a:srgbClr val="222222"/>
                </a:solidFill>
                <a:latin typeface="Arial" panose="020B0604020202020204" pitchFamily="34" charset="0"/>
              </a:rPr>
              <a:t> as an organic community, and </a:t>
            </a:r>
            <a:r>
              <a:rPr lang="en-US" sz="3200" i="1" dirty="0" err="1">
                <a:solidFill>
                  <a:srgbClr val="222222"/>
                </a:solidFill>
                <a:latin typeface="Arial" panose="020B0604020202020204" pitchFamily="34" charset="0"/>
              </a:rPr>
              <a:t>Gesellschaft</a:t>
            </a:r>
            <a:r>
              <a:rPr lang="en-US" sz="3200" dirty="0">
                <a:solidFill>
                  <a:srgbClr val="222222"/>
                </a:solidFill>
                <a:latin typeface="Arial" panose="020B0604020202020204" pitchFamily="34" charset="0"/>
              </a:rPr>
              <a:t> as a mechanical one, reproaching </a:t>
            </a:r>
            <a:r>
              <a:rPr lang="en-US" sz="3200" dirty="0" err="1">
                <a:solidFill>
                  <a:srgbClr val="222222"/>
                </a:solidFill>
                <a:latin typeface="Arial" panose="020B0604020202020204" pitchFamily="34" charset="0"/>
              </a:rPr>
              <a:t>Tönnies</a:t>
            </a:r>
            <a:r>
              <a:rPr lang="en-US" sz="3200" dirty="0">
                <a:solidFill>
                  <a:srgbClr val="222222"/>
                </a:solidFill>
                <a:latin typeface="Arial" panose="020B0604020202020204" pitchFamily="34" charset="0"/>
              </a:rPr>
              <a:t> for considering the second type of social </a:t>
            </a:r>
            <a:r>
              <a:rPr lang="en-US" sz="3200" dirty="0" err="1">
                <a:solidFill>
                  <a:srgbClr val="222222"/>
                </a:solidFill>
                <a:latin typeface="Arial" panose="020B0604020202020204" pitchFamily="34" charset="0"/>
              </a:rPr>
              <a:t>organisation</a:t>
            </a:r>
            <a:r>
              <a:rPr lang="en-US" sz="3200" dirty="0">
                <a:solidFill>
                  <a:srgbClr val="222222"/>
                </a:solidFill>
                <a:latin typeface="Arial" panose="020B0604020202020204" pitchFamily="34" charset="0"/>
              </a:rPr>
              <a:t> artificial, and not seeing the transition from the one type to the other.</a:t>
            </a:r>
            <a:endParaRPr lang="en-US" sz="3200" dirty="0"/>
          </a:p>
        </p:txBody>
      </p:sp>
    </p:spTree>
    <p:extLst>
      <p:ext uri="{BB962C8B-B14F-4D97-AF65-F5344CB8AC3E}">
        <p14:creationId xmlns:p14="http://schemas.microsoft.com/office/powerpoint/2010/main" val="125149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167425"/>
            <a:ext cx="10900773" cy="566671"/>
          </a:xfrm>
        </p:spPr>
        <p:txBody>
          <a:bodyPr>
            <a:normAutofit fontScale="90000"/>
          </a:bodyPr>
          <a:lstStyle/>
          <a:p>
            <a:r>
              <a:rPr lang="en-US" dirty="0" smtClean="0">
                <a:solidFill>
                  <a:srgbClr val="002060"/>
                </a:solidFill>
              </a:rPr>
              <a:t>Emile Durkheim’s Mechanical and Organic Solidarity </a:t>
            </a:r>
            <a:endParaRPr lang="en-US" dirty="0">
              <a:solidFill>
                <a:srgbClr val="002060"/>
              </a:solidFill>
            </a:endParaRPr>
          </a:p>
        </p:txBody>
      </p:sp>
      <p:sp>
        <p:nvSpPr>
          <p:cNvPr id="3" name="Content Placeholder 2"/>
          <p:cNvSpPr>
            <a:spLocks noGrp="1"/>
          </p:cNvSpPr>
          <p:nvPr>
            <p:ph idx="1"/>
          </p:nvPr>
        </p:nvSpPr>
        <p:spPr>
          <a:xfrm>
            <a:off x="677333" y="734097"/>
            <a:ext cx="11042441" cy="5911402"/>
          </a:xfrm>
        </p:spPr>
        <p:txBody>
          <a:bodyPr>
            <a:noAutofit/>
          </a:bodyPr>
          <a:lstStyle/>
          <a:p>
            <a:pPr algn="just"/>
            <a:r>
              <a:rPr lang="en-US" sz="2400" dirty="0">
                <a:solidFill>
                  <a:srgbClr val="222222"/>
                </a:solidFill>
                <a:latin typeface="Times New Roman" panose="02020603050405020304" pitchFamily="18" charset="0"/>
                <a:cs typeface="Times New Roman" panose="02020603050405020304" pitchFamily="18" charset="0"/>
              </a:rPr>
              <a:t>In a society </a:t>
            </a:r>
            <a:r>
              <a:rPr lang="en-US" sz="2400" dirty="0" smtClean="0">
                <a:solidFill>
                  <a:srgbClr val="222222"/>
                </a:solidFill>
                <a:latin typeface="Times New Roman" panose="02020603050405020304" pitchFamily="18" charset="0"/>
                <a:cs typeface="Times New Roman" panose="02020603050405020304" pitchFamily="18" charset="0"/>
              </a:rPr>
              <a:t>showing exhibiting </a:t>
            </a:r>
            <a:r>
              <a:rPr lang="en-US" sz="2400" b="1" u="sng" dirty="0">
                <a:solidFill>
                  <a:srgbClr val="222222"/>
                </a:solidFill>
                <a:latin typeface="Times New Roman" panose="02020603050405020304" pitchFamily="18" charset="0"/>
                <a:cs typeface="Times New Roman" panose="02020603050405020304" pitchFamily="18" charset="0"/>
              </a:rPr>
              <a:t>mechanical solidarity</a:t>
            </a:r>
            <a:r>
              <a:rPr lang="en-US" sz="2400" dirty="0">
                <a:solidFill>
                  <a:srgbClr val="222222"/>
                </a:solidFill>
                <a:latin typeface="Times New Roman" panose="02020603050405020304" pitchFamily="18" charset="0"/>
                <a:cs typeface="Times New Roman" panose="02020603050405020304" pitchFamily="18" charset="0"/>
              </a:rPr>
              <a:t>, its cohesion and integration comes from the homogeneity of individuals—people feel connected through similar work, educational and religious training, and lifestyle. Mechanical solidarity normally operates in "traditional" and small-scale societies</a:t>
            </a:r>
            <a:r>
              <a:rPr lang="en-US" sz="2400" dirty="0" smtClean="0">
                <a:solidFill>
                  <a:srgbClr val="222222"/>
                </a:solidFill>
                <a:latin typeface="Times New Roman" panose="02020603050405020304" pitchFamily="18" charset="0"/>
                <a:cs typeface="Times New Roman" panose="02020603050405020304" pitchFamily="18" charset="0"/>
              </a:rPr>
              <a:t>.</a:t>
            </a:r>
            <a:r>
              <a:rPr lang="en-US" sz="2400" dirty="0">
                <a:solidFill>
                  <a:srgbClr val="222222"/>
                </a:solidFill>
                <a:latin typeface="Times New Roman" panose="02020603050405020304" pitchFamily="18" charset="0"/>
                <a:cs typeface="Times New Roman" panose="02020603050405020304" pitchFamily="18" charset="0"/>
              </a:rPr>
              <a:t> In simpler societies </a:t>
            </a:r>
            <a:r>
              <a:rPr lang="en-US" sz="2400" dirty="0" smtClean="0">
                <a:solidFill>
                  <a:srgbClr val="222222"/>
                </a:solidFill>
                <a:latin typeface="Times New Roman" panose="02020603050405020304" pitchFamily="18" charset="0"/>
                <a:cs typeface="Times New Roman" panose="02020603050405020304" pitchFamily="18" charset="0"/>
              </a:rPr>
              <a:t>(e.g. Tribal ), </a:t>
            </a:r>
            <a:r>
              <a:rPr lang="en-US" sz="2400" dirty="0">
                <a:solidFill>
                  <a:srgbClr val="222222"/>
                </a:solidFill>
                <a:latin typeface="Times New Roman" panose="02020603050405020304" pitchFamily="18" charset="0"/>
                <a:cs typeface="Times New Roman" panose="02020603050405020304" pitchFamily="18" charset="0"/>
              </a:rPr>
              <a:t>solidarity is usually based </a:t>
            </a:r>
            <a:r>
              <a:rPr lang="en-US" sz="2400" dirty="0" smtClean="0">
                <a:solidFill>
                  <a:srgbClr val="222222"/>
                </a:solidFill>
                <a:latin typeface="Times New Roman" panose="02020603050405020304" pitchFamily="18" charset="0"/>
                <a:cs typeface="Times New Roman" panose="02020603050405020304" pitchFamily="18" charset="0"/>
              </a:rPr>
              <a:t>on kinship</a:t>
            </a:r>
            <a:r>
              <a:rPr lang="en-US" sz="2400" dirty="0">
                <a:solidFill>
                  <a:srgbClr val="222222"/>
                </a:solidFill>
                <a:latin typeface="Times New Roman" panose="02020603050405020304" pitchFamily="18" charset="0"/>
                <a:cs typeface="Times New Roman" panose="02020603050405020304" pitchFamily="18" charset="0"/>
              </a:rPr>
              <a:t> ties of familial networks</a:t>
            </a:r>
            <a:r>
              <a:rPr lang="en-US" sz="2400" dirty="0" smtClean="0">
                <a:solidFill>
                  <a:srgbClr val="222222"/>
                </a:solidFill>
                <a:latin typeface="Times New Roman" panose="02020603050405020304" pitchFamily="18" charset="0"/>
                <a:cs typeface="Times New Roman" panose="02020603050405020304" pitchFamily="18" charset="0"/>
              </a:rPr>
              <a:t>.</a:t>
            </a:r>
          </a:p>
          <a:p>
            <a:pPr algn="just"/>
            <a:r>
              <a:rPr lang="en-US" sz="2400" b="1" u="sng" dirty="0">
                <a:solidFill>
                  <a:srgbClr val="222222"/>
                </a:solidFill>
                <a:latin typeface="Times New Roman" panose="02020603050405020304" pitchFamily="18" charset="0"/>
                <a:cs typeface="Times New Roman" panose="02020603050405020304" pitchFamily="18" charset="0"/>
              </a:rPr>
              <a:t>Organic solidarity </a:t>
            </a:r>
            <a:r>
              <a:rPr lang="en-US" sz="2400" dirty="0">
                <a:solidFill>
                  <a:srgbClr val="222222"/>
                </a:solidFill>
                <a:latin typeface="Times New Roman" panose="02020603050405020304" pitchFamily="18" charset="0"/>
                <a:cs typeface="Times New Roman" panose="02020603050405020304" pitchFamily="18" charset="0"/>
              </a:rPr>
              <a:t>comes from the interdependence that arises from specialization of work and the complementarities between people—a development which occurs in modern and industrial </a:t>
            </a:r>
            <a:r>
              <a:rPr lang="en-US" sz="2400" dirty="0" smtClean="0">
                <a:solidFill>
                  <a:srgbClr val="222222"/>
                </a:solidFill>
                <a:latin typeface="Times New Roman" panose="02020603050405020304" pitchFamily="18" charset="0"/>
                <a:cs typeface="Times New Roman" panose="02020603050405020304" pitchFamily="18" charset="0"/>
              </a:rPr>
              <a:t>societies. </a:t>
            </a:r>
          </a:p>
          <a:p>
            <a:pPr algn="just"/>
            <a:r>
              <a:rPr lang="en-US" sz="2400" dirty="0" smtClean="0">
                <a:solidFill>
                  <a:srgbClr val="222222"/>
                </a:solidFill>
                <a:latin typeface="Times New Roman" panose="02020603050405020304" pitchFamily="18" charset="0"/>
                <a:cs typeface="Times New Roman" panose="02020603050405020304" pitchFamily="18" charset="0"/>
              </a:rPr>
              <a:t>It </a:t>
            </a:r>
            <a:r>
              <a:rPr lang="en-US" sz="2400" dirty="0">
                <a:solidFill>
                  <a:srgbClr val="222222"/>
                </a:solidFill>
                <a:latin typeface="Times New Roman" panose="02020603050405020304" pitchFamily="18" charset="0"/>
                <a:cs typeface="Times New Roman" panose="02020603050405020304" pitchFamily="18" charset="0"/>
              </a:rPr>
              <a:t>is social cohesion based upon the dependence individuals have on each other in more advanced societies. Although individuals perform different tasks and often have different values and interests, the order and very solidarity of society depends on their reliance on each other to perform their specified tasks. Thus, social solidarity is maintained in more complex societies through the interdependence of its component parts (e.g., farmers produce the food to feed the factory workers who produce the tractors that allow the farmer to produce the food).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05408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TotalTime>
  <Words>184</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Linux Libertine</vt:lpstr>
      <vt:lpstr>Times New Roman</vt:lpstr>
      <vt:lpstr>Trebuchet MS</vt:lpstr>
      <vt:lpstr>Wingdings 3</vt:lpstr>
      <vt:lpstr>Facet</vt:lpstr>
      <vt:lpstr>Gemeinschaft and Gesellschaft </vt:lpstr>
      <vt:lpstr>PowerPoint Presentation</vt:lpstr>
      <vt:lpstr>PowerPoint Presentation</vt:lpstr>
      <vt:lpstr>PowerPoint Presentation</vt:lpstr>
      <vt:lpstr>PowerPoint Presentation</vt:lpstr>
      <vt:lpstr>Emile Durkheim’s Mechanical and Organic Solidarity </vt:lpstr>
    </vt:vector>
  </TitlesOfParts>
  <Company>CtrlSoft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Gemeinschaft and Gesellschaft</dc:title>
  <dc:creator>Amjad Naseem</dc:creator>
  <cp:lastModifiedBy>Amjad Naseem</cp:lastModifiedBy>
  <cp:revision>5</cp:revision>
  <dcterms:created xsi:type="dcterms:W3CDTF">2019-01-21T15:48:33Z</dcterms:created>
  <dcterms:modified xsi:type="dcterms:W3CDTF">2019-01-21T16:36:17Z</dcterms:modified>
</cp:coreProperties>
</file>